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8" r:id="rId2"/>
    <p:sldId id="1207" r:id="rId3"/>
    <p:sldId id="1230" r:id="rId4"/>
    <p:sldId id="1231" r:id="rId5"/>
    <p:sldId id="1208" r:id="rId6"/>
    <p:sldId id="1229" r:id="rId7"/>
    <p:sldId id="1209" r:id="rId8"/>
    <p:sldId id="1210" r:id="rId9"/>
    <p:sldId id="1212" r:id="rId10"/>
    <p:sldId id="1227" r:id="rId11"/>
    <p:sldId id="266" r:id="rId12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EA747BE-E71A-E446-B1BB-830B9D59A6DF}">
          <p14:sldIdLst>
            <p14:sldId id="258"/>
            <p14:sldId id="1207"/>
            <p14:sldId id="1230"/>
            <p14:sldId id="1231"/>
            <p14:sldId id="1208"/>
            <p14:sldId id="1229"/>
            <p14:sldId id="1209"/>
            <p14:sldId id="1210"/>
            <p14:sldId id="1212"/>
            <p14:sldId id="1227"/>
            <p14:sldId id="266"/>
          </p14:sldIdLst>
        </p14:section>
        <p14:section name="Logos" id="{09951A08-C49E-204D-9859-66F17E3003E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EF"/>
    <a:srgbClr val="FCFFEA"/>
    <a:srgbClr val="FFF9E4"/>
    <a:srgbClr val="FFF8E4"/>
    <a:srgbClr val="FFFADC"/>
    <a:srgbClr val="FFE8BC"/>
    <a:srgbClr val="F6F2CC"/>
    <a:srgbClr val="E7632F"/>
    <a:srgbClr val="FF2700"/>
    <a:srgbClr val="FF5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6" autoAdjust="0"/>
    <p:restoredTop sz="84756" autoAdjust="0"/>
  </p:normalViewPr>
  <p:slideViewPr>
    <p:cSldViewPr snapToGrid="0">
      <p:cViewPr varScale="1">
        <p:scale>
          <a:sx n="37" d="100"/>
          <a:sy n="37" d="100"/>
        </p:scale>
        <p:origin x="830" y="72"/>
      </p:cViewPr>
      <p:guideLst/>
    </p:cSldViewPr>
  </p:slideViewPr>
  <p:outlineViewPr>
    <p:cViewPr>
      <p:scale>
        <a:sx n="33" d="100"/>
        <a:sy n="33" d="100"/>
      </p:scale>
      <p:origin x="0" y="-5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-852"/>
    </p:cViewPr>
  </p:sorterViewPr>
  <p:notesViewPr>
    <p:cSldViewPr snapToGrid="0">
      <p:cViewPr varScale="1">
        <p:scale>
          <a:sx n="58" d="100"/>
          <a:sy n="5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C9CC8-8346-44BF-9409-0ED63AFA1648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28A6-6224-4695-991B-762EDB38D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802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35F5B-3536-2C41-94FA-4233FE2E9990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A5E4A-65BD-794C-A3D1-2B07C3699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90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1" b="15761"/>
          <a:stretch/>
        </p:blipFill>
        <p:spPr>
          <a:xfrm>
            <a:off x="0" y="-38100"/>
            <a:ext cx="24384000" cy="13754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0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39F36925-9BF9-E34B-81FA-D4413F83C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6200000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背景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0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36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3" r:id="rId2"/>
    <p:sldLayoutId id="2147483702" r:id="rId3"/>
    <p:sldLayoutId id="2147483686" r:id="rId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MELBIN028/nike-shoe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2"/>
            <a:ext cx="24384000" cy="13716000"/>
          </a:xfrm>
          <a:prstGeom prst="rect">
            <a:avLst/>
          </a:prstGeom>
        </p:spPr>
      </p:pic>
      <p:sp>
        <p:nvSpPr>
          <p:cNvPr id="4" name="Shape 128">
            <a:extLst>
              <a:ext uri="{FF2B5EF4-FFF2-40B4-BE49-F238E27FC236}">
                <a16:creationId xmlns:a16="http://schemas.microsoft.com/office/drawing/2014/main" id="{97D4DFBF-7E53-49D1-AEA3-25FE2C479439}"/>
              </a:ext>
            </a:extLst>
          </p:cNvPr>
          <p:cNvSpPr/>
          <p:nvPr/>
        </p:nvSpPr>
        <p:spPr>
          <a:xfrm>
            <a:off x="1013898" y="6076524"/>
            <a:ext cx="24384000" cy="81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endParaRPr lang="zh-CN" altLang="en-US" sz="4200" dirty="0">
              <a:solidFill>
                <a:schemeClr val="bg1"/>
              </a:solidFill>
              <a:latin typeface="+mj-ea"/>
              <a:cs typeface="FZLanTingHei-M-GBK"/>
              <a:sym typeface="FZLanTingHei-M-GBK"/>
            </a:endParaRPr>
          </a:p>
        </p:txBody>
      </p:sp>
      <p:sp>
        <p:nvSpPr>
          <p:cNvPr id="5" name="Shape 126">
            <a:extLst>
              <a:ext uri="{FF2B5EF4-FFF2-40B4-BE49-F238E27FC236}">
                <a16:creationId xmlns:a16="http://schemas.microsoft.com/office/drawing/2014/main" id="{3E9F9831-56EF-4E4C-9781-C34526DB8E94}"/>
              </a:ext>
            </a:extLst>
          </p:cNvPr>
          <p:cNvSpPr/>
          <p:nvPr/>
        </p:nvSpPr>
        <p:spPr>
          <a:xfrm>
            <a:off x="1013898" y="4427774"/>
            <a:ext cx="24384000" cy="167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sz="85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SNEAKER </a:t>
            </a:r>
            <a:r>
              <a:rPr lang="en-US" sz="8500" b="1" dirty="0" smtClean="0">
                <a:solidFill>
                  <a:schemeClr val="accent3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HEADS</a:t>
            </a:r>
            <a:endParaRPr sz="8500" b="1" dirty="0">
              <a:solidFill>
                <a:schemeClr val="accent3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7" name="Shape 126">
            <a:extLst>
              <a:ext uri="{FF2B5EF4-FFF2-40B4-BE49-F238E27FC236}">
                <a16:creationId xmlns:a16="http://schemas.microsoft.com/office/drawing/2014/main" id="{766F13EF-B0F3-4C57-AA35-EA333BAAA016}"/>
              </a:ext>
            </a:extLst>
          </p:cNvPr>
          <p:cNvSpPr/>
          <p:nvPr/>
        </p:nvSpPr>
        <p:spPr>
          <a:xfrm>
            <a:off x="1013898" y="8188577"/>
            <a:ext cx="24384000" cy="95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TW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Team</a:t>
            </a:r>
            <a:r>
              <a:rPr lang="zh-CN" altLang="en-US" sz="4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 </a:t>
            </a:r>
            <a:r>
              <a:rPr lang="en-US" altLang="zh-CN" sz="4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Name</a:t>
            </a:r>
            <a:r>
              <a:rPr lang="en-US" altLang="zh-CN" sz="4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: Melbin</a:t>
            </a:r>
            <a:endParaRPr sz="4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8" name="Shape 126">
            <a:extLst>
              <a:ext uri="{FF2B5EF4-FFF2-40B4-BE49-F238E27FC236}">
                <a16:creationId xmlns:a16="http://schemas.microsoft.com/office/drawing/2014/main" id="{8D2C67DC-B6F3-428F-98D1-FDBC9EE38B00}"/>
              </a:ext>
            </a:extLst>
          </p:cNvPr>
          <p:cNvSpPr/>
          <p:nvPr/>
        </p:nvSpPr>
        <p:spPr>
          <a:xfrm>
            <a:off x="1013898" y="9397689"/>
            <a:ext cx="24384000" cy="143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CN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Team</a:t>
            </a:r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Member :MELBIN KURIEN</a:t>
            </a:r>
            <a:endParaRPr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CN" sz="3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11/03/2023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1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14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15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16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17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9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20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21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22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BBAAD9C20180234D78A0072836F0BA1012B9B20A1CB46BD0A7D98635B19D2BBC6B43BA384161FB0F22C92C08C846A0EB0509215AB1D08BB11BBFC2217C7E26D724FBB3AD372DA647A48F24176822454646D3E3367050D32728DB5195200FACA8DFA62B98CE3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9" y="780158"/>
            <a:ext cx="6097844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Declaration</a:t>
            </a:r>
            <a:r>
              <a:rPr lang="zh-CN" altLang="en-US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of</a:t>
            </a:r>
            <a:r>
              <a:rPr lang="zh-CN" altLang="en-US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Originality</a:t>
            </a:r>
            <a:endParaRPr lang="en-CN" sz="6000" b="0" dirty="0">
              <a:solidFill>
                <a:schemeClr val="bg2">
                  <a:lumMod val="90000"/>
                </a:schemeClr>
              </a:solidFill>
              <a:latin typeface="+mj-lt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5345" y="3969327"/>
            <a:ext cx="21987164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latin typeface="Bookman Old Style" panose="02050604050505020204" pitchFamily="18" charset="0"/>
              </a:rPr>
              <a:t>Certificate of Originality</a:t>
            </a:r>
          </a:p>
          <a:p>
            <a:pPr algn="ctr"/>
            <a:r>
              <a:rPr lang="en-US" sz="4800" dirty="0">
                <a:latin typeface="Bookman Old Style" panose="02050604050505020204" pitchFamily="18" charset="0"/>
              </a:rPr>
              <a:t> </a:t>
            </a:r>
          </a:p>
          <a:p>
            <a:pPr algn="ctr"/>
            <a:r>
              <a:rPr lang="en-US" sz="4800" dirty="0">
                <a:latin typeface="Bookman Old Style" panose="02050604050505020204" pitchFamily="18" charset="0"/>
              </a:rPr>
              <a:t> </a:t>
            </a:r>
          </a:p>
          <a:p>
            <a:r>
              <a:rPr lang="en-US" sz="4800" dirty="0">
                <a:latin typeface="Bookman Old Style" panose="02050604050505020204" pitchFamily="18" charset="0"/>
              </a:rPr>
              <a:t>This is to certify that the project title </a:t>
            </a:r>
            <a:r>
              <a:rPr lang="en-US" sz="4800" dirty="0" smtClean="0">
                <a:latin typeface="Bookman Old Style" panose="02050604050505020204" pitchFamily="18" charset="0"/>
              </a:rPr>
              <a:t>“</a:t>
            </a:r>
            <a:r>
              <a:rPr lang="en-US" sz="480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SNEAKER HEADS</a:t>
            </a:r>
            <a:r>
              <a:rPr lang="en-US" sz="4800" dirty="0" smtClean="0">
                <a:latin typeface="Bookman Old Style" panose="02050604050505020204" pitchFamily="18" charset="0"/>
              </a:rPr>
              <a:t>” </a:t>
            </a:r>
            <a:r>
              <a:rPr lang="en-US" sz="4800" dirty="0">
                <a:latin typeface="Bookman Old Style" panose="02050604050505020204" pitchFamily="18" charset="0"/>
              </a:rPr>
              <a:t>is an original work of the </a:t>
            </a:r>
            <a:r>
              <a:rPr lang="en-US" sz="4800" dirty="0" smtClean="0">
                <a:latin typeface="Bookman Old Style" panose="02050604050505020204" pitchFamily="18" charset="0"/>
              </a:rPr>
              <a:t>Student </a:t>
            </a:r>
            <a:r>
              <a:rPr lang="en-US" sz="480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MELBIN KURIEN 20/FCA/BCA/030</a:t>
            </a:r>
            <a:r>
              <a:rPr lang="en-US" sz="4800" dirty="0" smtClean="0">
                <a:latin typeface="Bookman Old Style" panose="02050604050505020204" pitchFamily="18" charset="0"/>
              </a:rPr>
              <a:t> </a:t>
            </a:r>
            <a:r>
              <a:rPr lang="en-US" sz="4800" dirty="0">
                <a:latin typeface="Bookman Old Style" panose="02050604050505020204" pitchFamily="18" charset="0"/>
              </a:rPr>
              <a:t>and is being submitted in partial fulfillment for the award of the Bachelor's Degree in Computer Application of </a:t>
            </a:r>
            <a:r>
              <a:rPr lang="en-US" sz="4800" dirty="0" err="1">
                <a:solidFill>
                  <a:srgbClr val="FF0000"/>
                </a:solidFill>
                <a:latin typeface="Bookman Old Style" panose="02050604050505020204" pitchFamily="18" charset="0"/>
              </a:rPr>
              <a:t>Manav</a:t>
            </a:r>
            <a:r>
              <a:rPr lang="en-US" sz="4800" dirty="0">
                <a:solidFill>
                  <a:srgbClr val="FF0000"/>
                </a:solidFill>
                <a:latin typeface="Bookman Old Style" panose="02050604050505020204" pitchFamily="18" charset="0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Bookman Old Style" panose="02050604050505020204" pitchFamily="18" charset="0"/>
              </a:rPr>
              <a:t>Rachna</a:t>
            </a:r>
            <a:r>
              <a:rPr lang="en-US" sz="4800" dirty="0">
                <a:solidFill>
                  <a:srgbClr val="FF0000"/>
                </a:solidFill>
                <a:latin typeface="Bookman Old Style" panose="02050604050505020204" pitchFamily="18" charset="0"/>
              </a:rPr>
              <a:t> International Institute of Research and Studies</a:t>
            </a:r>
            <a:r>
              <a:rPr lang="en-US" sz="4800" dirty="0">
                <a:latin typeface="Bookman Old Style" panose="02050604050505020204" pitchFamily="18" charset="0"/>
              </a:rPr>
              <a:t>. This report has not been submitted earlier either to this University or to any other University/Institution for the fulfillment of the requirement of a course of study.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C91004-4A3F-4CF7-A21B-818AAE905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6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7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8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9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0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12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3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14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BBAAD9C20180234D78A0072836F0BA1012B9B20A1CB46BD0A7D98635B19D2BBC6B43BA384161FB0F22C92C08C846A0EB0509215AB1D08BB11BBFC2217C7E26D724FBB3AD372DA647A48F24176822454646D3E3367050D32728DB5195200FACA8DFA62B98CE3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46" y="5642216"/>
            <a:ext cx="1422830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EFF6-D21C-6AD9-7BEC-E49EA476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6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Project Description </a:t>
            </a:r>
            <a:r>
              <a:rPr lang="en-US" sz="6000" dirty="0" smtClean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, </a:t>
            </a:r>
            <a:r>
              <a:rPr lang="en-CN" sz="6000" dirty="0" smtClean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Demo</a:t>
            </a:r>
            <a:r>
              <a:rPr lang="en-US" sz="6000" dirty="0" smtClean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, Demo Video</a:t>
            </a:r>
            <a:br>
              <a:rPr lang="en-US" sz="6000" dirty="0" smtClean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</a:br>
            <a:endParaRPr lang="en-CN" sz="6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CB855-21CE-4259-4EC6-F1858F53031B}"/>
              </a:ext>
            </a:extLst>
          </p:cNvPr>
          <p:cNvSpPr txBox="1"/>
          <p:nvPr/>
        </p:nvSpPr>
        <p:spPr>
          <a:xfrm>
            <a:off x="856594" y="3426291"/>
            <a:ext cx="21930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This </a:t>
            </a: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project </a:t>
            </a: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represents</a:t>
            </a: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 an 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>E-Commerce</a:t>
            </a: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website, </a:t>
            </a: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particularly targeted towards 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>sneaker</a:t>
            </a: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 (casual shoes) enthusiasts.</a:t>
            </a:r>
          </a:p>
          <a:p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CN" sz="4400" dirty="0" smtClean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343" b="10808"/>
          <a:stretch/>
        </p:blipFill>
        <p:spPr>
          <a:xfrm>
            <a:off x="1311679" y="6587835"/>
            <a:ext cx="9622973" cy="4592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343" b="4545"/>
          <a:stretch/>
        </p:blipFill>
        <p:spPr>
          <a:xfrm>
            <a:off x="12738537" y="6660571"/>
            <a:ext cx="9352535" cy="4447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311679" y="12298096"/>
            <a:ext cx="7437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Home Page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738537" y="12036486"/>
            <a:ext cx="375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Product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41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463" b="5071"/>
          <a:stretch/>
        </p:blipFill>
        <p:spPr>
          <a:xfrm>
            <a:off x="2944091" y="1683327"/>
            <a:ext cx="18288000" cy="9268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944091" y="12032673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Contact Us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70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4727" y="935182"/>
            <a:ext cx="8125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DEMO VIDEO:</a:t>
            </a:r>
            <a:endParaRPr lang="en-US" sz="4800" dirty="0"/>
          </a:p>
        </p:txBody>
      </p:sp>
      <p:pic>
        <p:nvPicPr>
          <p:cNvPr id="5" name="SNEAKER HEADS - Google Chrome 2023-03-13 10-36-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0" y="2925763"/>
            <a:ext cx="14630400" cy="78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BDA755-44D7-E24D-4ECA-1F2CD3FDABBC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Business Value or Social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4850E-9FCF-C96F-C52A-818A6ACA55E9}"/>
              </a:ext>
            </a:extLst>
          </p:cNvPr>
          <p:cNvSpPr txBox="1"/>
          <p:nvPr/>
        </p:nvSpPr>
        <p:spPr>
          <a:xfrm>
            <a:off x="917555" y="2805546"/>
            <a:ext cx="1256984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Business values are:</a:t>
            </a:r>
          </a:p>
          <a:p>
            <a:endParaRPr lang="en-US" sz="4400" b="1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42950" indent="-742950">
              <a:buAutoNum type="arabicPeriod"/>
            </a:pP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P</a:t>
            </a: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articular Audience</a:t>
            </a:r>
          </a:p>
          <a:p>
            <a:pPr marL="742950" indent="-742950">
              <a:buAutoNum type="arabicPeriod"/>
            </a:pPr>
            <a:endParaRPr lang="en-US" sz="4400" b="1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sz="4000" dirty="0" smtClean="0"/>
              <a:t>2. </a:t>
            </a:r>
            <a:r>
              <a:rPr lang="en-US" sz="4000" dirty="0" smtClean="0"/>
              <a:t> </a:t>
            </a: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Global reach</a:t>
            </a:r>
          </a:p>
          <a:p>
            <a:endParaRPr lang="en-US" sz="40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4000" dirty="0" smtClean="0"/>
              <a:t>3.  </a:t>
            </a:r>
            <a:r>
              <a:rPr lang="en-US" sz="4000" b="1" dirty="0" smtClean="0"/>
              <a:t>Cost savings</a:t>
            </a:r>
          </a:p>
          <a:p>
            <a:endParaRPr lang="en-US" sz="4000" dirty="0"/>
          </a:p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24/7 availability</a:t>
            </a:r>
          </a:p>
          <a:p>
            <a:endParaRPr lang="en-US" sz="4000" b="1" dirty="0" smtClean="0"/>
          </a:p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.  </a:t>
            </a:r>
            <a:r>
              <a:rPr lang="en-US" sz="4000" b="1" dirty="0" smtClean="0"/>
              <a:t>Increased efficiency	</a:t>
            </a: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endParaRPr lang="en-US" sz="4400" b="1" dirty="0" smtClean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26" y="3574473"/>
            <a:ext cx="2407230" cy="1604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37" y="7674572"/>
            <a:ext cx="961740" cy="961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56" y="5163311"/>
            <a:ext cx="1278566" cy="1278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56" y="6565254"/>
            <a:ext cx="934281" cy="985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77" y="8636312"/>
            <a:ext cx="1342831" cy="13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j-lt"/>
                <a:ea typeface="Alibaba PuHuiTi R" pitchFamily="18" charset="-122"/>
                <a:cs typeface="Alibaba PuHuiTi R" pitchFamily="18" charset="-122"/>
              </a:rPr>
              <a:t>Social Values:</a:t>
            </a:r>
            <a:r>
              <a:rPr 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/>
            </a:r>
            <a:br>
              <a:rPr 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/>
            </a:r>
            <a:br>
              <a:rPr 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/>
            </a:r>
            <a:br>
              <a:rPr 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b="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en-US" b="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Convenience</a:t>
            </a:r>
            <a:br>
              <a:rPr lang="en-US" b="0" dirty="0" smtClean="0">
                <a:latin typeface="+mj-lt"/>
                <a:ea typeface="Alibaba PuHuiTi R" pitchFamily="18" charset="-122"/>
                <a:cs typeface="Alibaba PuHuiTi R" pitchFamily="18" charset="-122"/>
              </a:rPr>
            </a:br>
            <a:r>
              <a:rPr lang="en-US" b="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/>
            </a:r>
            <a:br>
              <a:rPr lang="en-US" b="0" dirty="0" smtClean="0">
                <a:latin typeface="+mj-lt"/>
                <a:ea typeface="Alibaba PuHuiTi R" pitchFamily="18" charset="-122"/>
                <a:cs typeface="Alibaba PuHuiTi R" pitchFamily="18" charset="-122"/>
              </a:rPr>
            </a:b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en-US" b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>.Lower costs</a:t>
            </a:r>
            <a:br>
              <a:rPr lang="en-US" b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</a:br>
            <a:r>
              <a:rPr lang="en-US" b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/>
            </a:r>
            <a:br>
              <a:rPr lang="en-US" b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</a:br>
            <a:r>
              <a:rPr lang="en-US" b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>3.</a:t>
            </a:r>
            <a:r>
              <a:rPr lang="en-US" b="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Greater access</a:t>
            </a:r>
            <a:br>
              <a:rPr lang="en-US" b="0" dirty="0" smtClean="0">
                <a:latin typeface="+mj-lt"/>
                <a:ea typeface="Alibaba PuHuiTi R" pitchFamily="18" charset="-122"/>
                <a:cs typeface="Alibaba PuHuiTi R" pitchFamily="18" charset="-122"/>
              </a:rPr>
            </a:br>
            <a:r>
              <a:rPr lang="en-US" b="0" dirty="0">
                <a:latin typeface="+mj-lt"/>
                <a:ea typeface="Alibaba PuHuiTi R" pitchFamily="18" charset="-122"/>
                <a:cs typeface="Alibaba PuHuiTi R" pitchFamily="18" charset="-122"/>
              </a:rPr>
              <a:t/>
            </a:r>
            <a:br>
              <a:rPr lang="en-US" b="0" dirty="0">
                <a:latin typeface="+mj-lt"/>
                <a:ea typeface="Alibaba PuHuiTi R" pitchFamily="18" charset="-122"/>
                <a:cs typeface="Alibaba PuHuiTi R" pitchFamily="18" charset="-122"/>
              </a:rPr>
            </a:br>
            <a:r>
              <a:rPr lang="en-US" b="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4.</a:t>
            </a:r>
            <a:r>
              <a:rPr lang="en-US" b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>Sustainability</a:t>
            </a:r>
            <a:br>
              <a:rPr lang="en-US" b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</a:b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/>
            </a:r>
            <a:br>
              <a:rPr lang="en-US" b="0" dirty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</a:br>
            <a:r>
              <a:rPr lang="en-US" b="0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>5.</a:t>
            </a:r>
            <a:r>
              <a:rPr lang="en-US" b="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Community </a:t>
            </a:r>
            <a:r>
              <a:rPr lang="en-US" b="0" dirty="0">
                <a:latin typeface="+mj-lt"/>
                <a:ea typeface="Alibaba PuHuiTi R" pitchFamily="18" charset="-122"/>
                <a:cs typeface="Alibaba PuHuiTi R" pitchFamily="18" charset="-122"/>
              </a:rPr>
              <a:t>building</a:t>
            </a:r>
            <a:r>
              <a:rPr lang="en-CN" b="0" dirty="0">
                <a:solidFill>
                  <a:schemeClr val="bg2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/>
            </a:r>
            <a:br>
              <a:rPr lang="en-CN" b="0" dirty="0">
                <a:solidFill>
                  <a:schemeClr val="bg2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</a:br>
            <a:endParaRPr lang="en-US" b="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583" r="1176" b="43132"/>
          <a:stretch/>
        </p:blipFill>
        <p:spPr>
          <a:xfrm>
            <a:off x="8437418" y="3428999"/>
            <a:ext cx="14838218" cy="5153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Cloud-based System Architecture &amp; </a:t>
            </a:r>
          </a:p>
          <a:p>
            <a:r>
              <a:rPr lang="en-CN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Data Architecture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BBBA5-1C71-1362-B5E3-23241A149FFB}"/>
              </a:ext>
            </a:extLst>
          </p:cNvPr>
          <p:cNvSpPr txBox="1"/>
          <p:nvPr/>
        </p:nvSpPr>
        <p:spPr>
          <a:xfrm>
            <a:off x="917554" y="4816178"/>
            <a:ext cx="884990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The</a:t>
            </a:r>
            <a:r>
              <a:rPr lang="en-US" altLang="zh-CN" sz="44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> technologies </a:t>
            </a:r>
            <a:r>
              <a:rPr lang="en-US" altLang="zh-CN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that are used in the making are :</a:t>
            </a:r>
          </a:p>
          <a:p>
            <a:pPr marL="742950" indent="-742950">
              <a:buAutoNum type="arabicPeriod"/>
            </a:pPr>
            <a:r>
              <a:rPr lang="en-US" altLang="zh-CN" sz="440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HTML</a:t>
            </a:r>
          </a:p>
          <a:p>
            <a:pPr marL="742950" indent="-742950">
              <a:buAutoNum type="arabicPeriod"/>
            </a:pPr>
            <a:r>
              <a:rPr lang="en-US" altLang="zh-CN" sz="440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PHP</a:t>
            </a:r>
          </a:p>
          <a:p>
            <a:pPr marL="742950" indent="-742950">
              <a:buAutoNum type="arabicPeriod"/>
            </a:pPr>
            <a:r>
              <a:rPr lang="en-US" altLang="zh-CN" sz="440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CSS</a:t>
            </a:r>
          </a:p>
          <a:p>
            <a:r>
              <a:rPr lang="en-US" altLang="zh-CN" sz="440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4. JAVA SCRIPT</a:t>
            </a:r>
          </a:p>
          <a:p>
            <a:endParaRPr lang="en-US" altLang="zh-CN" sz="4400" b="1" dirty="0">
              <a:latin typeface="+mj-lt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The </a:t>
            </a:r>
            <a:r>
              <a:rPr lang="en-US" sz="44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Alibaba PuHuiTi R" pitchFamily="18" charset="-122"/>
                <a:cs typeface="Alibaba PuHuiTi R" pitchFamily="18" charset="-122"/>
              </a:rPr>
              <a:t>Data Architecture </a:t>
            </a:r>
            <a:r>
              <a:rPr lang="en-US" sz="4400" b="1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used is:</a:t>
            </a:r>
          </a:p>
          <a:p>
            <a:endParaRPr lang="en-US" sz="4400" b="1" dirty="0" smtClean="0">
              <a:latin typeface="+mj-lt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sz="4400" dirty="0" err="1" smtClean="0">
                <a:latin typeface="+mj-lt"/>
                <a:ea typeface="Alibaba PuHuiTi R" pitchFamily="18" charset="-122"/>
                <a:cs typeface="Alibaba PuHuiTi R" pitchFamily="18" charset="-122"/>
              </a:rPr>
              <a:t>PolarDB</a:t>
            </a:r>
            <a:r>
              <a:rPr lang="en-US" sz="4400" dirty="0" smtClean="0">
                <a:latin typeface="+mj-lt"/>
                <a:ea typeface="Alibaba PuHuiTi R" pitchFamily="18" charset="-122"/>
                <a:cs typeface="Alibaba PuHuiTi R" pitchFamily="18" charset="-122"/>
              </a:rPr>
              <a:t> for MySQL</a:t>
            </a:r>
            <a:endParaRPr lang="en-US" sz="4400" dirty="0">
              <a:latin typeface="+mj-lt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691" y="2626399"/>
            <a:ext cx="8450445" cy="495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37" y="8631381"/>
            <a:ext cx="3941881" cy="394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686" y="9150057"/>
            <a:ext cx="32194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4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PolarDB</a:t>
            </a:r>
            <a:r>
              <a:rPr lang="zh-CN" altLang="en-US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Features</a:t>
            </a:r>
            <a:r>
              <a:rPr lang="zh-CN" altLang="en-US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in</a:t>
            </a:r>
            <a:r>
              <a:rPr lang="zh-CN" altLang="en-US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Use</a:t>
            </a:r>
            <a:endParaRPr lang="en-CN" sz="6000" b="0" dirty="0">
              <a:latin typeface="+mj-lt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541B4-1E10-B2DB-D278-7B63907F70F7}"/>
              </a:ext>
            </a:extLst>
          </p:cNvPr>
          <p:cNvSpPr txBox="1"/>
          <p:nvPr/>
        </p:nvSpPr>
        <p:spPr>
          <a:xfrm>
            <a:off x="917555" y="3426291"/>
            <a:ext cx="79355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1. </a:t>
            </a:r>
            <a:r>
              <a:rPr lang="en-US" sz="4000" dirty="0" err="1" smtClean="0"/>
              <a:t>Apsara</a:t>
            </a:r>
            <a:r>
              <a:rPr lang="en-US" sz="4000" dirty="0" smtClean="0"/>
              <a:t> Polar DB</a:t>
            </a:r>
            <a:r>
              <a:rPr lang="en-US" sz="4000" dirty="0"/>
              <a:t> supports rapid CPU and memory expansion by using container virtualization and shared distributed block storage</a:t>
            </a:r>
            <a:r>
              <a:rPr lang="en-US" sz="4000" dirty="0" smtClean="0"/>
              <a:t>.</a:t>
            </a:r>
          </a:p>
          <a:p>
            <a:r>
              <a:rPr lang="en-US" sz="4000" dirty="0"/>
              <a:t> </a:t>
            </a:r>
            <a:endParaRPr lang="en-US" sz="4000" dirty="0">
              <a:solidFill>
                <a:schemeClr val="bg2">
                  <a:lumMod val="75000"/>
                </a:schemeClr>
              </a:solidFill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Apsara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Polar DB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can dynamically add or remove nodes to help you improve performance and reduce costs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4000" dirty="0">
              <a:solidFill>
                <a:schemeClr val="bg2">
                  <a:lumMod val="75000"/>
                </a:schemeClr>
              </a:solidFill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sz="4000" dirty="0" smtClean="0"/>
              <a:t>3. You </a:t>
            </a:r>
            <a:r>
              <a:rPr lang="en-US" sz="4000" dirty="0"/>
              <a:t>can use cluster endpoints to mask changes at the underlying layer.</a:t>
            </a:r>
            <a:endParaRPr lang="en-US" sz="4000" dirty="0">
              <a:solidFill>
                <a:schemeClr val="bg2">
                  <a:lumMod val="75000"/>
                </a:schemeClr>
              </a:solidFill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286" y="3784796"/>
            <a:ext cx="12250779" cy="7894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5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1229281" y="948643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 smtClean="0">
                <a:latin typeface="+mj-lt"/>
                <a:ea typeface="Alibaba PuHuiTi M" pitchFamily="18" charset="-122"/>
                <a:cs typeface="Alibaba PuHuiTi M" pitchFamily="18" charset="-122"/>
              </a:rPr>
              <a:t>Attachment</a:t>
            </a:r>
            <a:r>
              <a:rPr lang="en-US" sz="6000" b="0" dirty="0">
                <a:latin typeface="+mj-lt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sz="6000" b="0" dirty="0" smtClean="0">
                <a:latin typeface="+mj-lt"/>
                <a:ea typeface="Alibaba PuHuiTi M" pitchFamily="18" charset="-122"/>
                <a:cs typeface="Alibaba PuHuiTi M" pitchFamily="18" charset="-122"/>
              </a:rPr>
              <a:t>(</a:t>
            </a:r>
            <a:r>
              <a:rPr lang="en-US" sz="6000" dirty="0" smtClean="0">
                <a:latin typeface="+mj-lt"/>
                <a:ea typeface="Alibaba PuHuiTi M" pitchFamily="18" charset="-122"/>
                <a:cs typeface="Alibaba PuHuiTi M" pitchFamily="18" charset="-122"/>
              </a:rPr>
              <a:t>GIT</a:t>
            </a:r>
            <a:r>
              <a:rPr lang="en-US" sz="6000" dirty="0" smtClean="0">
                <a:solidFill>
                  <a:srgbClr val="00B050"/>
                </a:solidFill>
                <a:latin typeface="+mj-lt"/>
                <a:ea typeface="Alibaba PuHuiTi M" pitchFamily="18" charset="-122"/>
                <a:cs typeface="Alibaba PuHuiTi M" pitchFamily="18" charset="-122"/>
              </a:rPr>
              <a:t>HUB</a:t>
            </a:r>
            <a:r>
              <a:rPr lang="en-US" sz="6000" b="0" dirty="0" smtClean="0">
                <a:latin typeface="+mj-lt"/>
                <a:ea typeface="Alibaba PuHuiTi M" pitchFamily="18" charset="-122"/>
                <a:cs typeface="Alibaba PuHuiTi M" pitchFamily="18" charset="-122"/>
              </a:rPr>
              <a:t>)</a:t>
            </a:r>
            <a:endParaRPr lang="en-CN" sz="6000" b="0" dirty="0">
              <a:solidFill>
                <a:schemeClr val="bg2">
                  <a:lumMod val="90000"/>
                </a:schemeClr>
              </a:solidFill>
              <a:latin typeface="+mj-lt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1E3EA-A004-FF24-2D33-67417843A9FD}"/>
              </a:ext>
            </a:extLst>
          </p:cNvPr>
          <p:cNvSpPr txBox="1"/>
          <p:nvPr/>
        </p:nvSpPr>
        <p:spPr>
          <a:xfrm>
            <a:off x="8801098" y="9310944"/>
            <a:ext cx="5756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hlinkClick r:id="rId2" tooltip="github"/>
              </a:rPr>
              <a:t>Github Repository Link</a:t>
            </a:r>
            <a:endParaRPr lang="en-US" sz="4400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17" y="3357098"/>
            <a:ext cx="5569527" cy="5569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92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6A00"/>
      </a:accent1>
      <a:accent2>
        <a:srgbClr val="FFB61A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9003</TotalTime>
  <Words>150</Words>
  <Application>Microsoft Office PowerPoint</Application>
  <PresentationFormat>Custom</PresentationFormat>
  <Paragraphs>89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Microsoft YaHei</vt:lpstr>
      <vt:lpstr>Microsoft YaHei</vt:lpstr>
      <vt:lpstr>Alibaba PuHuiTi M</vt:lpstr>
      <vt:lpstr>Alibaba PuHuiTi R</vt:lpstr>
      <vt:lpstr>Arial</vt:lpstr>
      <vt:lpstr>Bookman Old Style</vt:lpstr>
      <vt:lpstr>Calibri</vt:lpstr>
      <vt:lpstr>等线</vt:lpstr>
      <vt:lpstr>FZLanTingHei-M-GBK</vt:lpstr>
      <vt:lpstr>Microsoft Himalaya</vt:lpstr>
      <vt:lpstr>Office 主题​​</vt:lpstr>
      <vt:lpstr>PowerPoint Presentation</vt:lpstr>
      <vt:lpstr>Project Description , Demo, Demo Video </vt:lpstr>
      <vt:lpstr>   </vt:lpstr>
      <vt:lpstr>PowerPoint Presentation</vt:lpstr>
      <vt:lpstr>PowerPoint Presentation</vt:lpstr>
      <vt:lpstr>Social Values:   1.Convenience  2.Lower costs  3.Greater access  4.Sustainability  5.Community building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宝明</dc:creator>
  <cp:lastModifiedBy>Lenovo</cp:lastModifiedBy>
  <cp:revision>466</cp:revision>
  <dcterms:created xsi:type="dcterms:W3CDTF">2019-10-01T12:03:42Z</dcterms:created>
  <dcterms:modified xsi:type="dcterms:W3CDTF">2023-03-13T05:12:49Z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E6636BC20180234D78A0072836F0BEB032B9B20D17555BB0ADD98B30B1332BD33B44B738C1667B0122692508384636EBBC1921DA41D07B811BBFC2E178BE14DC24FB39ADEF25845744D22EF763B243DEA84CE91C764D20D3689C419F05DE4CC8D8962D9F0E3</vt:lpwstr>
  </property>
  <property fmtid="{D5CDD505-2E9C-101B-9397-08002B2CF9AE}" pid="3" name="property2">
    <vt:lpwstr>E6636BC20180234D78A0072836F0B3B062B9B207100DDB20A0D98F39B16C2BA34B43BC38C168AB0122592F0838465CEB921921FAF1D0ABC11BBFC26B7F4E1ADA24FB2EADD526949754C728F767A2439F9FD0E9157C626057A81A5197EE01DCA8DD06229F4E3</vt:lpwstr>
  </property>
  <property fmtid="{D5CDD505-2E9C-101B-9397-08002B2CF9AE}" pid="4" name="property3">
    <vt:lpwstr>E6636BC20180234D78A0072836F0B99012B9B2041CBB0BD0AED9843CB1E92B759B4BB3387161DB0A22092008384687EBAD09218A11D00BB11BBFC253752E1BD324F50EAD8127E48704882AE76E224046D963E4B175990FA048DEA195FADFAC88D9862B9F9E3</vt:lpwstr>
  </property>
  <property fmtid="{D5CDD505-2E9C-101B-9397-08002B2CF9AE}" pid="5" name="property4">
    <vt:lpwstr>E6636BC20180234D78A0072836F0BE8092B9B20C1995FBB0AAD98B33B1032B25BB4EBB387163FB0F22C92E08384670EB2809215AC1D0FBA11BBFC2437A1E1FD724F5F8AD632564B7B4FF2ED7684240538A9CE0BE76481F81688BF19F28E95C98DFE620900E3</vt:lpwstr>
  </property>
  <property fmtid="{D5CDD505-2E9C-101B-9397-08002B2CF9AE}" pid="6" name="property5">
    <vt:lpwstr>E6636BC20180234D78A0072836F0BC5042B9B2071914ABA0AFD98A36B1312BA09B46B338D169DB042219260838466CEBCA09217A11D0EBD11BBFC21D70AE1BD124F79CADC02084A7F49B2BF76E924D54EB27EF457D2D6E7658AE919C47F25C58DA8624926E3</vt:lpwstr>
  </property>
  <property fmtid="{D5CDD505-2E9C-101B-9397-08002B2CF9AE}" pid="7" name="property6">
    <vt:lpwstr>E6636BC20180234D78A0072836F0B1F0B2B9B20C194F3BB0ADD98331B1C62B51CB43B838C16E8B0E22C92408C8468EEBE509210AC1D04BD11BBFC228762E2FD824FCBAAD1124B6E784AF2DE761024E5537DCE27771BF55E7D8EF319F2F7D5C28DEE626942E3</vt:lpwstr>
  </property>
  <property fmtid="{D5CDD505-2E9C-101B-9397-08002B2CF9AE}" pid="8" name="property7">
    <vt:lpwstr>E6636BC20180234D78A0072836F0BEC032B9B20719E7ABD0A4D98930B1B12B712B41B8383169AB0722192908C8467AEB500921AA91D06BC11BBFC236721E20D524FF49AD4320F65744DB2EA767924C574BB3E271732605D208AA119547C05C28DCF62D9E0E3</vt:lpwstr>
  </property>
  <property fmtid="{D5CDD505-2E9C-101B-9397-08002B2CF9AE}" pid="9" name="property8">
    <vt:lpwstr>BBAAD9C20180234D78A0072836F0B3D0F2B9B20F17062BA0AED98A36B1592BA12B4DB63861636B0F22592308C84635EBDA09217A31D0EBC11BBFC2117CBE2DD124FE92AD4F2776A7040728C7604243DF3CC7E0757D97657F5887C19CEC514C28DAD62A9F4E3</vt:lpwstr>
  </property>
  <property fmtid="{D5CDD505-2E9C-101B-9397-08002B2CF9AE}" pid="10" name="property9">
    <vt:lpwstr>BBAAD9C20180234D78A0072836F0BA1012B9B20A1CB46BD0A7D98635B19D2BBC6B43BA384161FB0F22C92C08C846A0EB0509215AB1D08BB11BBFC2217C7E26D724FBB3AD372DA647A48F24176822454646D3E3367050D32728DB5195200FACA8DFA62B98CE3</vt:lpwstr>
  </property>
</Properties>
</file>